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3" r:id="rId19"/>
    <p:sldId id="274" r:id="rId20"/>
    <p:sldId id="275" r:id="rId21"/>
    <p:sldId id="276" r:id="rId22"/>
  </p:sldIdLst>
  <p:sldSz cx="12192000" cy="6858000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1" autoAdjust="0"/>
    <p:restoredTop sz="93805" autoAdjust="0"/>
  </p:normalViewPr>
  <p:slideViewPr>
    <p:cSldViewPr snapToGrid="0">
      <p:cViewPr varScale="1">
        <p:scale>
          <a:sx n="68" d="100"/>
          <a:sy n="68" d="100"/>
        </p:scale>
        <p:origin x="-8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 panose="020B0604020202020204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02" y="393757"/>
            <a:ext cx="9007195" cy="59180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5763" y="690714"/>
            <a:ext cx="9192322" cy="4845377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Признаки вовлечения молодежи в деструктивную деятельность праворадикальных группировок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438151"/>
            <a:ext cx="11134725" cy="2581274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Практикуют написание стихов и сочинений, пропагандирующих массовые убийства, отражающие социальное неравенство в обществе.</a:t>
            </a:r>
            <a:b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творчестве фиксируется упоминание имен и образов известных маньяков 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(«иркутские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молоточники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скулшутеры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Э.Харрис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Д.Клиболд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«керченский стрелок»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В.Росляков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И.Галявиев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Т.Бекмансуров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неонацисты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Д.Боровиков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М.Марцинкевич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иностранные террористы, например, </a:t>
            </a:r>
            <a:r>
              <a:rPr lang="ru-RU" sz="2300" i="1" kern="100" cap="small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А.Брейвик</a:t>
            </a:r>
            <a:r>
              <a:rPr lang="ru-RU" sz="2300" i="1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лидеры третьего Рейха, скандинавские божества и пр.</a:t>
            </a:r>
            <a:r>
              <a:rPr lang="ru-RU" sz="2300" kern="100" cap="small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300" kern="100" cap="small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247406" y="3124200"/>
            <a:ext cx="4152623" cy="3124200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36339" y="3124200"/>
            <a:ext cx="5207000" cy="31242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4835" y="3148553"/>
            <a:ext cx="2642330" cy="35044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9143" y="442937"/>
            <a:ext cx="3767014" cy="27008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928" y="447674"/>
            <a:ext cx="3781899" cy="513397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957" y="447674"/>
            <a:ext cx="3067387" cy="48768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28675" y="1657349"/>
            <a:ext cx="546735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 повседневной жизни предпочитают одежду в стиле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Casual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или «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Military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Среди отличительных предметов гардероба выделяются: головные уборы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панамы, шотландские клетчатые кепки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тенниски, толстовки с капюшоном, куртки-бомберы, брюки-милитари или карго, подтяжки, ботинки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высоким берцем 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белая или красная шнуровка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0468" y="590108"/>
            <a:ext cx="4252857" cy="5677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57275" y="485776"/>
            <a:ext cx="10363200" cy="824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Атрибуты одежды могут содержать изображения викингов, крестов, свастик, </a:t>
            </a:r>
            <a:r>
              <a:rPr lang="ru-RU" sz="23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триквертов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треугольников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коловратов, «черного солнца». 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243" y="1600935"/>
            <a:ext cx="4214813" cy="45255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7637" y="1531856"/>
            <a:ext cx="3224213" cy="4456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95325" y="381000"/>
            <a:ext cx="11068050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Военнослужащих третьего Рейха, рун,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характерны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Альгиз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Тайваз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«Зиг»,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Волфсангель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названий музыкальных групп, например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TX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«Молот Гитлера»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аббревиатуры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.», надписей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WRATH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NATURAL SELECTION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MISANTHROPE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WP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в том числе включающих в себя цифровые коды 14, 18, 28, 88, 1161 и пр. Для подростков характерны татуировки и украшения в виде паутин , рун, геральдики дивизий СС.</a:t>
            </a:r>
            <a:endParaRPr lang="en-US" sz="23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9" y="2738437"/>
            <a:ext cx="3067050" cy="3713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189" y="2740340"/>
            <a:ext cx="3605213" cy="371163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2" y="2738437"/>
            <a:ext cx="1819275" cy="3711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9676" y="2738436"/>
            <a:ext cx="3204981" cy="37116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0612" y="217438"/>
            <a:ext cx="10010775" cy="62601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ведении социальных сетей отмечаются следующие особенности: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аватар подростка посвящен преступникам или террористам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маньякам, серийным убийцам либо вымышленным персонажам, в т.ч. мифическим, символизирующим насилие, смерть или авторитарную власть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несовершеннолетние подписаны на тематические группы популяризирующие культы насилия, посвященные преступникам и преступлениям экстремистского толка;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подростки размещают видеоролики, в которых подражают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поведении, одежде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террористам и убийцам. Создают цифровой контент, в котором причисляют преступников к «лику святых», «обожествляют» их;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фиксируется ведение личных микро-блогов, посвященных идеологии и личному взгляду на возможное решение социальных проблем путем совершения насильственных действий, написание манифестов, рассуждения о смерти и убийствах;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4425" y="428625"/>
            <a:ext cx="10201275" cy="4540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распространяют символику третьего Рейха и атрибутика скандинавской мифологии, в т.ч. в «юмористическом» свете, допускаются высказывания одобрения геноцида, холокоста;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в микроблоге присутствуют заявления о подготавливаемых преступлениях, предупреждения о нежелательности посещения учреждений образований ввиду планируемой экстремистской акции;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обсуждение тактики совершения актов терроризма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углубленный интерес к химии, изучение планов административных зданий, поведение объекта, методики изготовления «самострелов», зажигательных смесей, СВУ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);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Tx/>
              <a:buChar char="-"/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ограниченный круг подписчиков, создание управляемых, объединенных одной идеей микро-групп.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8749" y="771525"/>
            <a:ext cx="9648825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Критическим является доступ подростка к огнестрельному оружию или приобретение ножей, бейсбольных бит, топоров, молотков, попытки изготовления зажигательных смесей и СВУ. Данная стадия говорит о финальной подготовке к совершению акта терроризма.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801" y="2557462"/>
            <a:ext cx="5303162" cy="3529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349" y="742950"/>
            <a:ext cx="11287125" cy="2827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каждой стадии радикализации субъекта семья и окружение, в т.ч. педагоги и сотрудники правоохранительного блока могут своевременно оказать корректирующие и профилактическое воздействие на гражданина.</a:t>
            </a:r>
            <a:endParaRPr lang="en-US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Стоит отметить, что задокументированы инциденты, когда родители и педагоги осознано скрывали деструктивные взгляды несовершеннолетних, что в свою очередь привело к совершению ими тяжких уголовных преступлений, насильственного и террористического характера, а также связанных с незаконным оборотом оружия.</a:t>
            </a:r>
            <a:endParaRPr lang="en-US" sz="23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49" y="3564806"/>
            <a:ext cx="3011704" cy="30117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385" y="3572703"/>
            <a:ext cx="5585342" cy="30117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8102" y="3570071"/>
            <a:ext cx="3303372" cy="302223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2938" y="123826"/>
            <a:ext cx="3286124" cy="499699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66029" y="5024437"/>
            <a:ext cx="9659941" cy="170973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Восьмилетняя Хуршеда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Султонова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убитая в 2004 году в </a:t>
            </a:r>
            <a:b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 сторонниками праворадикальной группировки «Боевой террористической организации», который руководил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Д.Боровиков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4462" y="292231"/>
            <a:ext cx="11255604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/>
              <a:t>	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экстремизма в Республике Беларусь в последние годы приобретает остроту и актуальность. В том числе это касается молодежной среды, где деструктивные проявления непредсказуемы, молниеносны и особенно опасны.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Молодежный экстремизм – это взгляды и тип поведения молодых людей, основанные на культивировании принципа силы, агрессии в отношении окружающих, вплоть до насилия и убийства. Он предполагает непримиримость к инакомыслящим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 представителям определенных молодежных движений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стремление к созданию тоталитарного сообщества, основанного на подчинении.</a:t>
            </a:r>
          </a:p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Сегодня экстремизм в молодежной среде становится массовым явлением, активизировалась деятельность асоциальных молодежных организаций радикального толка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скинхеды, фанаты, неонацисты и т.д.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спекулирующих на идеях национального возрождения и провоцирующих рост преступных акций на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этнорелигиозной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политической почве. Речь идет о социальной «болезни», глубоко затрагивающей суть отношений в обществе, все больше и больше захватывающей подрастающее поколение. В частности, отмечается рост интереса молодежи к праворадикальным (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ультраправым, неонацистским, национал-социалистическим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взглядам.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700" y="700348"/>
            <a:ext cx="5299925" cy="4947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375" y="880716"/>
            <a:ext cx="6096000" cy="5020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Указанная группа запугивала и избивала жителей районного города, планировала убийство представителя органов власти и управления, а также подрыв объекта инфраструктуры.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фигуранты задержаны.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Необходимо отметить, что в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отношении педагогов, попустительствующих экстремистской деятельности молодежи </a:t>
            </a:r>
            <a:r>
              <a:rPr lang="ru-RU" sz="24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будет рассматриваться вопрос о привлечении к установленной законом ответственности</a:t>
            </a: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4422" y="358218"/>
            <a:ext cx="5334001" cy="622169"/>
          </a:xfrm>
        </p:spPr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Социальный портрет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11085" y="1055803"/>
            <a:ext cx="6423090" cy="532594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Социальный портрет молодого белоруса, склонного к участию в движениях экстремистского толка, включает следующие черты: 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возраст от 14 до 20 лет, чаще мужского пола;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имеет средний или ниже уровень интеллекта;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проблемы в семье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в разводе, злоупотребляют алкоголем, присутствует бытовое насилие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algn="just"/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отклонения в поведении (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садизм, мазохизм, т.н. </a:t>
            </a:r>
            <a:r>
              <a:rPr lang="ru-RU" sz="23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селфхарм</a:t>
            </a:r>
            <a:r>
              <a:rPr lang="ru-RU" sz="23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живодерство, вандализм</a:t>
            </a:r>
            <a:r>
              <a:rPr lang="ru-RU" sz="23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а также сексуальные девиации.</a:t>
            </a:r>
            <a:endParaRPr lang="en-US" sz="2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71" r="471"/>
          <a:stretch>
            <a:fillRect/>
          </a:stretch>
        </p:blipFill>
        <p:spPr>
          <a:xfrm>
            <a:off x="6927915" y="223837"/>
            <a:ext cx="4762500" cy="6410325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</a:pP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</a:t>
            </a:r>
            <a:r>
              <a:rPr lang="ru-RU" sz="2300" b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самоповреждение, «</a:t>
            </a:r>
            <a:r>
              <a:rPr lang="ru-RU" sz="2300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самоповреждающее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 поведение, также используется англицизм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self-harm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люди, занимающиеся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селфхармом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называются </a:t>
            </a:r>
            <a:r>
              <a:rPr lang="ru-RU" sz="2300" i="1" cap="small" dirty="0" err="1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селфхармщики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— преднамеренное повреждение своего тела по внутренним (</a:t>
            </a:r>
            <a:r>
              <a:rPr lang="ru-RU" sz="2300" i="1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душевным</a:t>
            </a:r>
            <a:r>
              <a:rPr lang="ru-RU" sz="2300" cap="small" dirty="0">
                <a:solidFill>
                  <a:schemeClr val="tx1"/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причинам чаще всего без суицидальных намерений.</a:t>
            </a:r>
            <a:endParaRPr lang="en-US" sz="2300" cap="small" dirty="0">
              <a:solidFill>
                <a:schemeClr val="tx1"/>
              </a:solidFill>
              <a:effectLst>
                <a:glow rad="38100">
                  <a:schemeClr val="bg1">
                    <a:lumMod val="50000"/>
                    <a:lumOff val="50000"/>
                    <a:alpha val="20000"/>
                  </a:schemeClr>
                </a:glow>
                <a:outerShdw blurRad="44450" dist="12700" dir="13860000" algn="tl" rotWithShape="0">
                  <a:srgbClr val="000000">
                    <a:alpha val="20000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3015" y="2458719"/>
            <a:ext cx="4157220" cy="4098327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6181" y="320512"/>
            <a:ext cx="11180189" cy="59523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 настоящее время среди молодежи отмечается волна симпатий к насильственным культам и идеям неонацизма (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т.ч. «</a:t>
            </a:r>
            <a:r>
              <a:rPr lang="ru-RU" sz="2300" i="1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скулшутинга</a:t>
            </a:r>
            <a:r>
              <a:rPr lang="ru-RU" sz="2300" i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- применения вооружённого насилия на территории образовательных учреждений (главным образом к учащимся), часто перерастающее в массовые убийства; «маньяки культ убийц» - деятельность структуры направлена на разжигание межнациональной розни, избиения, убийств, подготовку терактов и массовых расстрелов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Малолетние сторонники праворадикальных культов в повседневной жизни вдохновляются идеологией и «эстетикой» третьего Рейха, сатанизма, идеями «сверхчеловека», ассоциируют себя с высшими существами (</a:t>
            </a:r>
            <a:r>
              <a:rPr lang="ru-RU" sz="2300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богоподобность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их поведении отчетливо прослеживается стремление установить власть над 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сверстниками, принимать решения «кому жить, а кому умирать», создавать закрытые сообщества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ячейки, «ордены»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Основной идеей является очищение общества от «слабых особей»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300" i="1" kern="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биомусора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), пропагандирование «величия белой расы», традиционных ценностей, радикального взгляда на здоровый образ жизни (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n-US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Street Edge</a:t>
            </a:r>
            <a:r>
              <a:rPr lang="ru-RU" sz="2300" i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sz="2300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3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589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Скулшутеры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(«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колумбайнеры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»)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Э.Харрис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b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Д.Клиболд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И.Галявиев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ru-RU" sz="23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Т.Бекмансуров</a:t>
            </a:r>
            <a:r>
              <a:rPr lang="ru-RU" sz="23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являющиеся «эталоном» среди сторонников культа насилия </a:t>
            </a:r>
            <a:endParaRPr lang="en-US" sz="23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394" y="1618965"/>
            <a:ext cx="2758594" cy="4236956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7944" y="1618965"/>
            <a:ext cx="4973818" cy="42369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988" y="1618965"/>
            <a:ext cx="4236956" cy="42369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 группировки «Маньяки культ убийц» </a:t>
            </a:r>
            <a:r>
              <a:rPr lang="ru-RU" sz="23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Е.Краснов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Среди его основных идей – убийство антисоциальных элементов. Лично «казнил» 8 граждан Украины.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29188" y="2240211"/>
            <a:ext cx="7354001" cy="4132014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1525" y="338435"/>
            <a:ext cx="10972800" cy="1862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Лидеры неонацистских структур «Формат 18»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М.Марцинкевич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</a:t>
            </a:r>
            <a:r>
              <a:rPr lang="ru-RU" sz="2300" i="1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кличка «Тесак»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и «Боевая террористическая организация» </a:t>
            </a:r>
            <a:r>
              <a:rPr lang="ru-RU" sz="2300" cap="all" dirty="0" err="1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Д.Боровиков</a:t>
            </a: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(кличка «кислый»).</a:t>
            </a:r>
          </a:p>
          <a:p>
            <a:pPr algn="ctr">
              <a:spcBef>
                <a:spcPct val="0"/>
              </a:spcBef>
            </a:pPr>
            <a:r>
              <a:rPr lang="ru-RU" sz="230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65000"/>
                      </a:schemeClr>
                    </a:gs>
                  </a:gsLst>
                  <a:lin ang="558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Причастные к убийствам мигрантов.</a:t>
            </a:r>
            <a:endParaRPr lang="en-US" sz="2300" cap="all" dirty="0">
              <a:ln w="3175" cmpd="sng">
                <a:noFill/>
              </a:ln>
              <a:gradFill flip="none" rotWithShape="1">
                <a:gsLst>
                  <a:gs pos="0">
                    <a:schemeClr val="tx1"/>
                  </a:gs>
                  <a:gs pos="100000">
                    <a:schemeClr val="tx1">
                      <a:lumMod val="65000"/>
                    </a:schemeClr>
                  </a:gs>
                </a:gsLst>
                <a:lin ang="5580000" scaled="0"/>
                <a:tileRect/>
              </a:gradFill>
              <a:effectLst>
                <a:glow rad="38100">
                  <a:schemeClr val="bg1">
                    <a:lumMod val="65000"/>
                    <a:lumOff val="35000"/>
                    <a:alpha val="40000"/>
                  </a:schemeClr>
                </a:glow>
                <a:outerShdw blurRad="28575" dist="38100" dir="14040000" algn="tl" rotWithShape="0">
                  <a:srgbClr val="000000">
                    <a:alpha val="25000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01" y="2457449"/>
            <a:ext cx="4972099" cy="37242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1" y="2457450"/>
            <a:ext cx="4972098" cy="37242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25180" y="540740"/>
            <a:ext cx="3943546" cy="526483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3376" y="424206"/>
            <a:ext cx="6693031" cy="5627802"/>
          </a:xfrm>
        </p:spPr>
        <p:txBody>
          <a:bodyPr>
            <a:noAutofit/>
          </a:bodyPr>
          <a:lstStyle/>
          <a:p>
            <a:pPr algn="just">
              <a:spcAft>
                <a:spcPts val="0"/>
              </a:spcAft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Молодые люди, интересующиеся данной идеологией, выражают свой внутренний мир посредством субкультурного искусства. 		В частности, адепты культа насилия предпочитают музыку в стиле «</a:t>
            </a:r>
            <a:r>
              <a:rPr lang="en-US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hardcore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ns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black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metal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horrorcore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и «</a:t>
            </a:r>
            <a:r>
              <a:rPr lang="ru-RU" sz="23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murdercore</a:t>
            </a: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</a:p>
          <a:p>
            <a:pPr algn="just">
              <a:spcAft>
                <a:spcPts val="0"/>
              </a:spcAft>
            </a:pPr>
            <a:r>
              <a:rPr lang="ru-RU" sz="23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Выполняют тематические рисунки и граффити, посвященные субкультуре, насилию, убийствам с использованием атрибутики неонацистского движения, изображают своих «кумиров».</a:t>
            </a:r>
            <a:endParaRPr lang="en-US" sz="23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>
        <p14:reveal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TM03457485[[fn=Сетка]]</Template>
  <TotalTime>3</TotalTime>
  <Words>377</Words>
  <Application>Microsoft Office PowerPoint</Application>
  <PresentationFormat>Произвольный</PresentationFormat>
  <Paragraphs>42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Сетка</vt:lpstr>
      <vt:lpstr>Признаки вовлечения молодежи в деструктивную деятельность праворадикальных группировок </vt:lpstr>
      <vt:lpstr>Слайд 2</vt:lpstr>
      <vt:lpstr>Социальный портрет</vt:lpstr>
      <vt:lpstr> Селфхарм - самоповреждение, «самоповреждающее» поведение, также используется англицизм (от self-harm; люди, занимающиеся селфхармом, называются селфхармщики) — преднамеренное повреждение своего тела по внутренним (душевным) причинам чаще всего без суицидальных намерений.</vt:lpstr>
      <vt:lpstr>Слайд 5</vt:lpstr>
      <vt:lpstr>Скулшутеры («колумбайнеры») Э.Харрис  и Д.Клиболд, И.Галявиев, Т.Бекмансуров, являющиеся «эталоном» среди сторонников культа насилия </vt:lpstr>
      <vt:lpstr>Создатель группировки «Маньяки культ убийц» Е.Краснов. Среди его основных идей – убийство антисоциальных элементов. Лично «казнил» 8 граждан Украины.</vt:lpstr>
      <vt:lpstr>Слайд 8</vt:lpstr>
      <vt:lpstr>Слайд 9</vt:lpstr>
      <vt:lpstr> Практикуют написание стихов и сочинений, пропагандирующих массовые убийства, отражающие социальное неравенство в обществе.  В творчестве фиксируется упоминание имен и образов известных маньяков («иркутские молоточники», «скулшутеры» Э.Харрис, Д.Клиболд, «керченский стрелок» В.Росляков, И.Галявиев, Т.Бекмансуров, неонацисты Д.Боровиков, М.Марцинкевич, иностранные террористы, например, А.Брейвик, лидеры третьего Рейха, скандинавские божества и пр.).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Признаки вовлечения молодежи в деструктивную деятельность праворадикальных группировок </dc:title>
  <dc:creator>Admin</dc:creator>
  <cp:lastModifiedBy>Пользователь</cp:lastModifiedBy>
  <cp:revision>23</cp:revision>
  <cp:lastPrinted>2024-09-11T06:19:00Z</cp:lastPrinted>
  <dcterms:created xsi:type="dcterms:W3CDTF">2024-08-30T07:54:00Z</dcterms:created>
  <dcterms:modified xsi:type="dcterms:W3CDTF">2024-10-11T12:23:53Z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A429DD95BF2946AEB6853714D50D3455_13</vt:lpwstr>
  </property>
  <property fmtid="{D5CDD505-2E9C-101B-9397-08002B2CF9AE}" pid="3" name="KSOProductBuildVer">
    <vt:lpwstr>1033-12.2.0.18586</vt:lpwstr>
  </property>
</Properties>
</file>